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70" r:id="rId15"/>
    <p:sldId id="271" r:id="rId16"/>
    <p:sldId id="272" r:id="rId17"/>
    <p:sldId id="269" r:id="rId18"/>
    <p:sldId id="275" r:id="rId19"/>
    <p:sldId id="276" r:id="rId20"/>
    <p:sldId id="277" r:id="rId21"/>
    <p:sldId id="274"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96" d="100"/>
          <a:sy n="96" d="100"/>
        </p:scale>
        <p:origin x="17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72F029A-2F4D-4CE8-BF3F-DCFE861337A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2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48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6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8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69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2D817-3772-4D5D-BA66-4B89F557AAB5}" type="datetimeFigureOut">
              <a:rPr lang="en-US" smtClean="0"/>
              <a:t>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F029A-2F4D-4CE8-BF3F-DCFE861337A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4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2D817-3772-4D5D-BA66-4B89F557AAB5}" type="datetimeFigureOut">
              <a:rPr lang="en-US" smtClean="0"/>
              <a:t>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F029A-2F4D-4CE8-BF3F-DCFE861337A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049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2D817-3772-4D5D-BA66-4B89F557AAB5}" type="datetimeFigureOut">
              <a:rPr lang="en-US" smtClean="0"/>
              <a:t>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F029A-2F4D-4CE8-BF3F-DCFE861337A4}" type="slidenum">
              <a:rPr lang="en-US" smtClean="0"/>
              <a:t>‹#›</a:t>
            </a:fld>
            <a:endParaRPr lang="en-US"/>
          </a:p>
        </p:txBody>
      </p:sp>
    </p:spTree>
    <p:extLst>
      <p:ext uri="{BB962C8B-B14F-4D97-AF65-F5344CB8AC3E}">
        <p14:creationId xmlns:p14="http://schemas.microsoft.com/office/powerpoint/2010/main" val="341710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85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A62D817-3772-4D5D-BA66-4B89F557AAB5}" type="datetimeFigureOut">
              <a:rPr lang="en-US" smtClean="0"/>
              <a:t>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2F029A-2F4D-4CE8-BF3F-DCFE861337A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05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shivkumarganesh/tinder-google-play-store-review" TargetMode="External"/><Relationship Id="rId7" Type="http://schemas.openxmlformats.org/officeDocument/2006/relationships/hyperlink" Target="https://www.alphavantage.co/" TargetMode="External"/><Relationship Id="rId2" Type="http://schemas.openxmlformats.org/officeDocument/2006/relationships/hyperlink" Target="https://www.kaggle.com/datasets/andrewmvd/okcupid-profiles" TargetMode="External"/><Relationship Id="rId1" Type="http://schemas.openxmlformats.org/officeDocument/2006/relationships/slideLayout" Target="../slideLayouts/slideLayout2.xml"/><Relationship Id="rId6" Type="http://schemas.openxmlformats.org/officeDocument/2006/relationships/hyperlink" Target="https://www.kaggle.com/datasets/benroshan/tinder-millennial-match-rate" TargetMode="External"/><Relationship Id="rId5" Type="http://schemas.openxmlformats.org/officeDocument/2006/relationships/hyperlink" Target="https://www.kaggle.com/datasets/shivkumarganesh/okcupid-google-play-store-reviews" TargetMode="External"/><Relationship Id="rId4" Type="http://schemas.openxmlformats.org/officeDocument/2006/relationships/hyperlink" Target="https://www.kaggle.com/datasets/shivkumarganesh/hinge-google-play-store-re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28" name="Picture 4" descr="The 17 Best Dating Apps of 2022 for all Your Love (or Lust) Goals – PureWow">
            <a:extLst>
              <a:ext uri="{FF2B5EF4-FFF2-40B4-BE49-F238E27FC236}">
                <a16:creationId xmlns:a16="http://schemas.microsoft.com/office/drawing/2014/main" id="{64951080-EE06-ED0C-992A-F020F9E8A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53" t="3124" r="1" b="5968"/>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40514-6316-B012-A177-9EE68491C29A}"/>
              </a:ext>
            </a:extLst>
          </p:cNvPr>
          <p:cNvSpPr>
            <a:spLocks noGrp="1"/>
          </p:cNvSpPr>
          <p:nvPr>
            <p:ph type="ctrTitle"/>
          </p:nvPr>
        </p:nvSpPr>
        <p:spPr>
          <a:xfrm>
            <a:off x="4065511" y="3236470"/>
            <a:ext cx="6832500" cy="1252601"/>
          </a:xfrm>
        </p:spPr>
        <p:txBody>
          <a:bodyPr>
            <a:normAutofit/>
          </a:bodyPr>
          <a:lstStyle/>
          <a:p>
            <a:r>
              <a:rPr lang="en-US" sz="4100" b="1" i="0">
                <a:solidFill>
                  <a:srgbClr val="FFFFFE"/>
                </a:solidFill>
                <a:effectLst/>
                <a:latin typeface="-apple-system"/>
              </a:rPr>
              <a:t>Exploratory Analysis of Dating Applications</a:t>
            </a:r>
            <a:endParaRPr lang="en-US" sz="4100">
              <a:solidFill>
                <a:srgbClr val="FFFFFE"/>
              </a:solidFill>
            </a:endParaRPr>
          </a:p>
        </p:txBody>
      </p:sp>
      <p:sp>
        <p:nvSpPr>
          <p:cNvPr id="3" name="Subtitle 2">
            <a:extLst>
              <a:ext uri="{FF2B5EF4-FFF2-40B4-BE49-F238E27FC236}">
                <a16:creationId xmlns:a16="http://schemas.microsoft.com/office/drawing/2014/main" id="{AF59A24E-1211-9561-FABE-91F573C5C3E3}"/>
              </a:ext>
            </a:extLst>
          </p:cNvPr>
          <p:cNvSpPr>
            <a:spLocks noGrp="1"/>
          </p:cNvSpPr>
          <p:nvPr>
            <p:ph type="subTitle" idx="1"/>
          </p:nvPr>
        </p:nvSpPr>
        <p:spPr>
          <a:xfrm>
            <a:off x="4065511" y="4669144"/>
            <a:ext cx="6832499" cy="716529"/>
          </a:xfrm>
        </p:spPr>
        <p:txBody>
          <a:bodyPr>
            <a:normAutofit/>
          </a:bodyPr>
          <a:lstStyle/>
          <a:p>
            <a:r>
              <a:rPr lang="en-US" sz="1600" b="1" i="0">
                <a:solidFill>
                  <a:srgbClr val="FFFFFE"/>
                </a:solidFill>
                <a:effectLst/>
                <a:latin typeface="-apple-system"/>
              </a:rPr>
              <a:t>Team Members: Ramiro Cervantes, Paola Moreno, Estela Perez</a:t>
            </a:r>
          </a:p>
        </p:txBody>
      </p:sp>
      <p:cxnSp>
        <p:nvCxnSpPr>
          <p:cNvPr id="75" name="Straight Connector 74">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F4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3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9B8DE609-B231-13B0-271E-BBE252695C5A}"/>
              </a:ext>
            </a:extLst>
          </p:cNvPr>
          <p:cNvPicPr>
            <a:picLocks noGrp="1" noChangeAspect="1"/>
          </p:cNvPicPr>
          <p:nvPr>
            <p:ph idx="1"/>
          </p:nvPr>
        </p:nvPicPr>
        <p:blipFill rotWithShape="1">
          <a:blip r:embed="rId3"/>
          <a:srcRect r="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DD6C9-F02F-7F8E-7254-D91E1ADC8822}"/>
              </a:ext>
            </a:extLst>
          </p:cNvPr>
          <p:cNvSpPr>
            <a:spLocks noGrp="1"/>
          </p:cNvSpPr>
          <p:nvPr>
            <p:ph type="title"/>
          </p:nvPr>
        </p:nvSpPr>
        <p:spPr>
          <a:xfrm>
            <a:off x="807512" y="5239131"/>
            <a:ext cx="5279490" cy="960087"/>
          </a:xfrm>
        </p:spPr>
        <p:txBody>
          <a:bodyPr vert="horz" lIns="91440" tIns="45720" rIns="91440" bIns="45720" rtlCol="0" anchor="t">
            <a:normAutofit/>
          </a:bodyPr>
          <a:lstStyle/>
          <a:p>
            <a:pPr algn="r"/>
            <a:r>
              <a:rPr lang="en-US" sz="2000">
                <a:solidFill>
                  <a:srgbClr val="FFFFFE"/>
                </a:solidFill>
              </a:rPr>
              <a:t>When comparing OkCupid, Tinder, and Hinge, which app is the best rated?</a:t>
            </a:r>
          </a:p>
        </p:txBody>
      </p:sp>
      <p:cxnSp>
        <p:nvCxnSpPr>
          <p:cNvPr id="19" name="Straight Connector 18">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FFF54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651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FB33-3184-5CDD-55A9-3EE040D1CDD9}"/>
              </a:ext>
            </a:extLst>
          </p:cNvPr>
          <p:cNvSpPr>
            <a:spLocks noGrp="1"/>
          </p:cNvSpPr>
          <p:nvPr>
            <p:ph type="title"/>
          </p:nvPr>
        </p:nvSpPr>
        <p:spPr/>
        <p:txBody>
          <a:bodyPr>
            <a:normAutofit/>
          </a:bodyPr>
          <a:lstStyle/>
          <a:p>
            <a:pPr algn="ctr"/>
            <a:r>
              <a:rPr lang="en-US" b="1" i="0" dirty="0">
                <a:effectLst/>
                <a:latin typeface="-apple-system"/>
              </a:rPr>
              <a:t>(1-5) Star ratings form the Google Play Store reviews as of May 2022</a:t>
            </a:r>
            <a:endParaRPr lang="en-US" dirty="0"/>
          </a:p>
        </p:txBody>
      </p:sp>
      <p:pic>
        <p:nvPicPr>
          <p:cNvPr id="4" name="Content Placeholder 3">
            <a:extLst>
              <a:ext uri="{FF2B5EF4-FFF2-40B4-BE49-F238E27FC236}">
                <a16:creationId xmlns:a16="http://schemas.microsoft.com/office/drawing/2014/main" id="{6E5B6CE9-BB29-0D00-221F-C416954E368D}"/>
              </a:ext>
            </a:extLst>
          </p:cNvPr>
          <p:cNvPicPr>
            <a:picLocks noGrp="1" noChangeAspect="1"/>
          </p:cNvPicPr>
          <p:nvPr>
            <p:ph idx="1"/>
          </p:nvPr>
        </p:nvPicPr>
        <p:blipFill>
          <a:blip r:embed="rId2"/>
          <a:stretch>
            <a:fillRect/>
          </a:stretch>
        </p:blipFill>
        <p:spPr>
          <a:xfrm>
            <a:off x="518311" y="2252869"/>
            <a:ext cx="4978028" cy="3318685"/>
          </a:xfrm>
          <a:prstGeom prst="rect">
            <a:avLst/>
          </a:prstGeom>
        </p:spPr>
      </p:pic>
      <p:pic>
        <p:nvPicPr>
          <p:cNvPr id="5" name="Picture 4">
            <a:extLst>
              <a:ext uri="{FF2B5EF4-FFF2-40B4-BE49-F238E27FC236}">
                <a16:creationId xmlns:a16="http://schemas.microsoft.com/office/drawing/2014/main" id="{CDA5722A-E067-53F8-E009-92560710916B}"/>
              </a:ext>
            </a:extLst>
          </p:cNvPr>
          <p:cNvPicPr>
            <a:picLocks noChangeAspect="1"/>
          </p:cNvPicPr>
          <p:nvPr/>
        </p:nvPicPr>
        <p:blipFill>
          <a:blip r:embed="rId3"/>
          <a:stretch>
            <a:fillRect/>
          </a:stretch>
        </p:blipFill>
        <p:spPr>
          <a:xfrm>
            <a:off x="3718711" y="2252869"/>
            <a:ext cx="4978028" cy="3318685"/>
          </a:xfrm>
          <a:prstGeom prst="rect">
            <a:avLst/>
          </a:prstGeom>
        </p:spPr>
      </p:pic>
      <p:pic>
        <p:nvPicPr>
          <p:cNvPr id="6" name="Picture 5">
            <a:extLst>
              <a:ext uri="{FF2B5EF4-FFF2-40B4-BE49-F238E27FC236}">
                <a16:creationId xmlns:a16="http://schemas.microsoft.com/office/drawing/2014/main" id="{0ACC3C22-5A72-EC0E-9155-47FD5C8015B2}"/>
              </a:ext>
            </a:extLst>
          </p:cNvPr>
          <p:cNvPicPr>
            <a:picLocks noChangeAspect="1"/>
          </p:cNvPicPr>
          <p:nvPr/>
        </p:nvPicPr>
        <p:blipFill>
          <a:blip r:embed="rId4"/>
          <a:stretch>
            <a:fillRect/>
          </a:stretch>
        </p:blipFill>
        <p:spPr>
          <a:xfrm>
            <a:off x="6919111" y="2252869"/>
            <a:ext cx="4978028" cy="3318685"/>
          </a:xfrm>
          <a:prstGeom prst="rect">
            <a:avLst/>
          </a:prstGeom>
        </p:spPr>
      </p:pic>
    </p:spTree>
    <p:extLst>
      <p:ext uri="{BB962C8B-B14F-4D97-AF65-F5344CB8AC3E}">
        <p14:creationId xmlns:p14="http://schemas.microsoft.com/office/powerpoint/2010/main" val="1136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267F-A52D-27CD-9482-730A43E02A82}"/>
              </a:ext>
            </a:extLst>
          </p:cNvPr>
          <p:cNvSpPr>
            <a:spLocks noGrp="1"/>
          </p:cNvSpPr>
          <p:nvPr>
            <p:ph type="title"/>
          </p:nvPr>
        </p:nvSpPr>
        <p:spPr/>
        <p:txBody>
          <a:bodyPr/>
          <a:lstStyle/>
          <a:p>
            <a:pPr algn="ctr"/>
            <a:r>
              <a:rPr lang="en-US" b="1" i="0" dirty="0">
                <a:effectLst/>
                <a:latin typeface="-apple-system"/>
              </a:rPr>
              <a:t>Comparison of all three total app reviews</a:t>
            </a:r>
            <a:endParaRPr lang="en-US" dirty="0"/>
          </a:p>
        </p:txBody>
      </p:sp>
      <p:pic>
        <p:nvPicPr>
          <p:cNvPr id="4" name="Content Placeholder 3">
            <a:extLst>
              <a:ext uri="{FF2B5EF4-FFF2-40B4-BE49-F238E27FC236}">
                <a16:creationId xmlns:a16="http://schemas.microsoft.com/office/drawing/2014/main" id="{47B4EFB1-6355-80D8-1A5A-3319265DBCBB}"/>
              </a:ext>
            </a:extLst>
          </p:cNvPr>
          <p:cNvPicPr>
            <a:picLocks noGrp="1" noChangeAspect="1"/>
          </p:cNvPicPr>
          <p:nvPr>
            <p:ph idx="1"/>
          </p:nvPr>
        </p:nvPicPr>
        <p:blipFill>
          <a:blip r:embed="rId2"/>
          <a:stretch>
            <a:fillRect/>
          </a:stretch>
        </p:blipFill>
        <p:spPr>
          <a:xfrm>
            <a:off x="3123015" y="1698073"/>
            <a:ext cx="5945970" cy="4459478"/>
          </a:xfrm>
          <a:prstGeom prst="rect">
            <a:avLst/>
          </a:prstGeom>
        </p:spPr>
      </p:pic>
    </p:spTree>
    <p:extLst>
      <p:ext uri="{BB962C8B-B14F-4D97-AF65-F5344CB8AC3E}">
        <p14:creationId xmlns:p14="http://schemas.microsoft.com/office/powerpoint/2010/main" val="303170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4" name="Picture 2" descr="Leave and Stay As a Choice - Pictured As Words Leave, Stay on Doors To Show  that Leave and Stay are Opposite Options while Making Stock Illustration -  Illustration of analogy, door: 187473418">
            <a:extLst>
              <a:ext uri="{FF2B5EF4-FFF2-40B4-BE49-F238E27FC236}">
                <a16:creationId xmlns:a16="http://schemas.microsoft.com/office/drawing/2014/main" id="{5CF18925-E5FE-5994-B7FE-586A20CC9E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79" r="550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8D0AA-E29C-5114-B166-041B8C69EB05}"/>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How successful are these apps?</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36A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45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8DA-B4C1-C219-7CB7-A063C97694A9}"/>
              </a:ext>
            </a:extLst>
          </p:cNvPr>
          <p:cNvSpPr>
            <a:spLocks noGrp="1"/>
          </p:cNvSpPr>
          <p:nvPr>
            <p:ph type="title"/>
          </p:nvPr>
        </p:nvSpPr>
        <p:spPr/>
        <p:txBody>
          <a:bodyPr/>
          <a:lstStyle/>
          <a:p>
            <a:r>
              <a:rPr lang="en-US" dirty="0"/>
              <a:t>Match Rate</a:t>
            </a:r>
            <a:br>
              <a:rPr lang="en-US" dirty="0"/>
            </a:br>
            <a:endParaRPr lang="en-US" dirty="0"/>
          </a:p>
        </p:txBody>
      </p:sp>
      <p:pic>
        <p:nvPicPr>
          <p:cNvPr id="1026" name="Picture 2">
            <a:extLst>
              <a:ext uri="{FF2B5EF4-FFF2-40B4-BE49-F238E27FC236}">
                <a16:creationId xmlns:a16="http://schemas.microsoft.com/office/drawing/2014/main" id="{4F095289-2BFB-2B34-1D56-687B056465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3422" y="1674481"/>
            <a:ext cx="5885156" cy="3923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2574BD-23D3-C0A3-3AC8-6379BB6D100E}"/>
              </a:ext>
            </a:extLst>
          </p:cNvPr>
          <p:cNvSpPr txBox="1"/>
          <p:nvPr/>
        </p:nvSpPr>
        <p:spPr>
          <a:xfrm>
            <a:off x="3586659" y="5413252"/>
            <a:ext cx="5018682" cy="369332"/>
          </a:xfrm>
          <a:prstGeom prst="rect">
            <a:avLst/>
          </a:prstGeom>
          <a:noFill/>
        </p:spPr>
        <p:txBody>
          <a:bodyPr wrap="none" rtlCol="0">
            <a:spAutoFit/>
          </a:bodyPr>
          <a:lstStyle/>
          <a:p>
            <a:r>
              <a:rPr lang="en-US" dirty="0"/>
              <a:t>Users typically find a match 10% of the time or less.</a:t>
            </a:r>
          </a:p>
        </p:txBody>
      </p:sp>
    </p:spTree>
    <p:extLst>
      <p:ext uri="{BB962C8B-B14F-4D97-AF65-F5344CB8AC3E}">
        <p14:creationId xmlns:p14="http://schemas.microsoft.com/office/powerpoint/2010/main" val="23948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hart, pie chart&#10;&#10;Description automatically generated">
            <a:extLst>
              <a:ext uri="{FF2B5EF4-FFF2-40B4-BE49-F238E27FC236}">
                <a16:creationId xmlns:a16="http://schemas.microsoft.com/office/drawing/2014/main" id="{5858A1DE-2434-746E-BE74-633A523B9C33}"/>
              </a:ext>
            </a:extLst>
          </p:cNvPr>
          <p:cNvPicPr>
            <a:picLocks noGrp="1" noChangeAspect="1" noChangeArrowheads="1"/>
          </p:cNvPicPr>
          <p:nvPr>
            <p:ph idx="1"/>
          </p:nvPr>
        </p:nvPicPr>
        <p:blipFill rotWithShape="1">
          <a:blip r:embed="rId2">
            <a:alphaModFix amt="50000"/>
            <a:grayscl/>
            <a:extLst>
              <a:ext uri="{28A0092B-C50C-407E-A947-70E740481C1C}">
                <a14:useLocalDpi xmlns:a14="http://schemas.microsoft.com/office/drawing/2010/main" val="0"/>
              </a:ext>
            </a:extLst>
          </a:blip>
          <a:srcRect t="1028" r="2" b="14597"/>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05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55" name="Rectangle 140">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ACF1E12-8100-E702-49D2-1578D73ED7AC}"/>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dirty="0"/>
              <a:t>Success Rate</a:t>
            </a:r>
            <a:br>
              <a:rPr lang="en-US" dirty="0"/>
            </a:br>
            <a:endParaRPr lang="en-US" dirty="0"/>
          </a:p>
        </p:txBody>
      </p:sp>
      <p:cxnSp>
        <p:nvCxnSpPr>
          <p:cNvPr id="2056" name="Straight Connector 142">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E3ABC40-7246-D7FB-E7EC-E15C2AA1C7B6}"/>
              </a:ext>
            </a:extLst>
          </p:cNvPr>
          <p:cNvSpPr txBox="1"/>
          <p:nvPr/>
        </p:nvSpPr>
        <p:spPr>
          <a:xfrm>
            <a:off x="4976636" y="1193800"/>
            <a:ext cx="6085091" cy="469900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00000"/>
            </a:pPr>
            <a:r>
              <a:rPr lang="en-US" dirty="0"/>
              <a:t>About 29% of users found a partner on a dating app. </a:t>
            </a:r>
          </a:p>
        </p:txBody>
      </p:sp>
      <p:sp>
        <p:nvSpPr>
          <p:cNvPr id="205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983639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A2304BAD-B415-2FAC-B8B5-1378549A507E}"/>
              </a:ext>
            </a:extLst>
          </p:cNvPr>
          <p:cNvPicPr>
            <a:picLocks noGrp="1" noChangeAspect="1"/>
          </p:cNvPicPr>
          <p:nvPr>
            <p:ph idx="1"/>
          </p:nvPr>
        </p:nvPicPr>
        <p:blipFill rotWithShape="1">
          <a:blip r:embed="rId3"/>
          <a:srcRect r="6224"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87CB5-9C37-F69D-DF74-7F1D0E902330}"/>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000">
                <a:solidFill>
                  <a:srgbClr val="FFFFFE"/>
                </a:solidFill>
              </a:rPr>
              <a:t>Has there been a change in the companies grows due to the pandemic?</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1ADFF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33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200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7" name="Picture 96">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9" name="Straight Connector 98">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3D52B73-DAD6-3D87-4CF2-8917DC04B374}"/>
              </a:ext>
            </a:extLst>
          </p:cNvPr>
          <p:cNvSpPr>
            <a:spLocks noGrp="1"/>
          </p:cNvSpPr>
          <p:nvPr>
            <p:ph type="title"/>
          </p:nvPr>
        </p:nvSpPr>
        <p:spPr>
          <a:xfrm>
            <a:off x="126362" y="165059"/>
            <a:ext cx="9607522" cy="587136"/>
          </a:xfrm>
        </p:spPr>
        <p:txBody>
          <a:bodyPr vert="horz" lIns="91440" tIns="45720" rIns="91440" bIns="45720" rtlCol="0" anchor="t">
            <a:normAutofit fontScale="90000"/>
          </a:bodyPr>
          <a:lstStyle/>
          <a:p>
            <a:r>
              <a:rPr lang="en-US" dirty="0"/>
              <a:t>Quarterly Stocks Reports</a:t>
            </a:r>
            <a:br>
              <a:rPr lang="en-US" dirty="0"/>
            </a:br>
            <a:endParaRPr lang="en-US" dirty="0"/>
          </a:p>
        </p:txBody>
      </p:sp>
      <p:pic>
        <p:nvPicPr>
          <p:cNvPr id="3074" name="Picture 2" descr="alt text">
            <a:extLst>
              <a:ext uri="{FF2B5EF4-FFF2-40B4-BE49-F238E27FC236}">
                <a16:creationId xmlns:a16="http://schemas.microsoft.com/office/drawing/2014/main" id="{5B261836-BAA4-4957-DB18-CF3A3B18234C}"/>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6365" t="1" r="2970" b="1"/>
          <a:stretch/>
        </p:blipFill>
        <p:spPr bwMode="auto">
          <a:xfrm>
            <a:off x="1453896" y="721193"/>
            <a:ext cx="9607522" cy="540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90A47-D60D-0A74-880A-D0CC1C4C0932}"/>
              </a:ext>
            </a:extLst>
          </p:cNvPr>
          <p:cNvSpPr>
            <a:spLocks noGrp="1"/>
          </p:cNvSpPr>
          <p:nvPr>
            <p:ph type="title"/>
          </p:nvPr>
        </p:nvSpPr>
        <p:spPr>
          <a:xfrm>
            <a:off x="1451579" y="1376053"/>
            <a:ext cx="9405891" cy="1002990"/>
          </a:xfrm>
        </p:spPr>
        <p:txBody>
          <a:bodyPr anchor="ctr">
            <a:normAutofit/>
          </a:bodyPr>
          <a:lstStyle/>
          <a:p>
            <a:r>
              <a:rPr lang="en-US" b="1" i="0">
                <a:effectLst/>
                <a:latin typeface="-apple-system"/>
              </a:rPr>
              <a:t>Conclusion</a:t>
            </a:r>
            <a:endParaRPr lang="en-US"/>
          </a:p>
        </p:txBody>
      </p:sp>
      <p:sp>
        <p:nvSpPr>
          <p:cNvPr id="3" name="Content Placeholder 2">
            <a:extLst>
              <a:ext uri="{FF2B5EF4-FFF2-40B4-BE49-F238E27FC236}">
                <a16:creationId xmlns:a16="http://schemas.microsoft.com/office/drawing/2014/main" id="{560EF6A3-0EEA-06D0-4B43-8562C6C93C5B}"/>
              </a:ext>
            </a:extLst>
          </p:cNvPr>
          <p:cNvSpPr>
            <a:spLocks noGrp="1"/>
          </p:cNvSpPr>
          <p:nvPr>
            <p:ph idx="1"/>
          </p:nvPr>
        </p:nvSpPr>
        <p:spPr>
          <a:xfrm>
            <a:off x="1451579" y="2464991"/>
            <a:ext cx="9405891" cy="2403571"/>
          </a:xfrm>
        </p:spPr>
        <p:txBody>
          <a:bodyPr>
            <a:normAutofit/>
          </a:bodyPr>
          <a:lstStyle/>
          <a:p>
            <a:pPr>
              <a:lnSpc>
                <a:spcPct val="110000"/>
              </a:lnSpc>
            </a:pPr>
            <a:r>
              <a:rPr lang="en-US" sz="1900"/>
              <a:t>Dating apps tends to appeal to a younger crowd and have a higher male percentage.</a:t>
            </a:r>
          </a:p>
          <a:p>
            <a:pPr>
              <a:lnSpc>
                <a:spcPct val="110000"/>
              </a:lnSpc>
            </a:pPr>
            <a:r>
              <a:rPr lang="en-US" sz="1900"/>
              <a:t>While </a:t>
            </a:r>
            <a:r>
              <a:rPr lang="en-US" sz="1900" err="1"/>
              <a:t>Okcupid</a:t>
            </a:r>
            <a:r>
              <a:rPr lang="en-US" sz="1900"/>
              <a:t> has a higher rating,  Tinder is the still one of the most commonly used apps to date.</a:t>
            </a:r>
          </a:p>
          <a:p>
            <a:pPr>
              <a:lnSpc>
                <a:spcPct val="110000"/>
              </a:lnSpc>
            </a:pPr>
            <a:r>
              <a:rPr lang="en-US" sz="1900"/>
              <a:t>Chances of finding a long-term partner on a dating app are slim.</a:t>
            </a:r>
          </a:p>
          <a:p>
            <a:pPr>
              <a:lnSpc>
                <a:spcPct val="110000"/>
              </a:lnSpc>
            </a:pPr>
            <a:r>
              <a:rPr lang="en-US" sz="1900"/>
              <a:t>Dating app stocks grew in the height of the pandemic and have since decreased due to social distancing being lifted. </a:t>
            </a:r>
          </a:p>
          <a:p>
            <a:pPr>
              <a:lnSpc>
                <a:spcPct val="110000"/>
              </a:lnSpc>
            </a:pPr>
            <a:endParaRPr lang="en-US" sz="1900"/>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97920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6" name="Picture 2" descr="Why Difficulties in the Bible Are a Good Thing">
            <a:extLst>
              <a:ext uri="{FF2B5EF4-FFF2-40B4-BE49-F238E27FC236}">
                <a16:creationId xmlns:a16="http://schemas.microsoft.com/office/drawing/2014/main" id="{FA3B7C03-562E-6F70-D51D-1BC156DC197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2" b="-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613CE-97B7-0C87-8F0D-E9E8E6A93A5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Limitations and difficulties </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2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272-7656-46AD-EC93-0064D81E0CA0}"/>
              </a:ext>
            </a:extLst>
          </p:cNvPr>
          <p:cNvSpPr>
            <a:spLocks noGrp="1"/>
          </p:cNvSpPr>
          <p:nvPr>
            <p:ph type="title"/>
          </p:nvPr>
        </p:nvSpPr>
        <p:spPr/>
        <p:txBody>
          <a:bodyPr/>
          <a:lstStyle/>
          <a:p>
            <a:r>
              <a:rPr lang="en-US" b="1" i="0" dirty="0">
                <a:solidFill>
                  <a:srgbClr val="24292F"/>
                </a:solidFill>
                <a:effectLst/>
                <a:latin typeface="-apple-system"/>
              </a:rPr>
              <a:t>Background</a:t>
            </a:r>
            <a:endParaRPr lang="en-US" dirty="0"/>
          </a:p>
        </p:txBody>
      </p:sp>
      <p:sp>
        <p:nvSpPr>
          <p:cNvPr id="3" name="Content Placeholder 2">
            <a:extLst>
              <a:ext uri="{FF2B5EF4-FFF2-40B4-BE49-F238E27FC236}">
                <a16:creationId xmlns:a16="http://schemas.microsoft.com/office/drawing/2014/main" id="{BAA9BCF5-FD47-972F-6A56-3E20473E896C}"/>
              </a:ext>
            </a:extLst>
          </p:cNvPr>
          <p:cNvSpPr>
            <a:spLocks noGrp="1"/>
          </p:cNvSpPr>
          <p:nvPr>
            <p:ph idx="1"/>
          </p:nvPr>
        </p:nvSpPr>
        <p:spPr/>
        <p:txBody>
          <a:bodyPr/>
          <a:lstStyle/>
          <a:p>
            <a:pPr marL="0" indent="0">
              <a:buNone/>
            </a:pPr>
            <a:r>
              <a:rPr lang="en-US" dirty="0"/>
              <a:t>Covid-19 pandemic affected the way people interacted with one another. Being that the pandemic forced everyone to isolate, not only by mandate, but also by fear of contracting the infection by human contact; people who were looking for courtship began accepting different ways to socialize. Many people turned to dating applications which became more commonly accepted platforms during the pandemic, where they socially connected without any fears of becoming infected.</a:t>
            </a:r>
          </a:p>
        </p:txBody>
      </p:sp>
    </p:spTree>
    <p:extLst>
      <p:ext uri="{BB962C8B-B14F-4D97-AF65-F5344CB8AC3E}">
        <p14:creationId xmlns:p14="http://schemas.microsoft.com/office/powerpoint/2010/main" val="151745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766709E4-C414-A223-22DD-17F7C2393903}"/>
              </a:ext>
            </a:extLst>
          </p:cNvPr>
          <p:cNvPicPr>
            <a:picLocks noChangeAspect="1"/>
          </p:cNvPicPr>
          <p:nvPr/>
        </p:nvPicPr>
        <p:blipFill rotWithShape="1">
          <a:blip r:embed="rId2">
            <a:alphaModFix amt="50000"/>
          </a:blip>
          <a:srcRect t="6761" r="-1" b="1051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342DD0F-37FA-2911-E3A4-7594DB994355}"/>
              </a:ext>
            </a:extLst>
          </p:cNvPr>
          <p:cNvSpPr>
            <a:spLocks noGrp="1"/>
          </p:cNvSpPr>
          <p:nvPr>
            <p:ph type="title"/>
          </p:nvPr>
        </p:nvSpPr>
        <p:spPr>
          <a:xfrm>
            <a:off x="1130271" y="1193800"/>
            <a:ext cx="3193050" cy="4699000"/>
          </a:xfrm>
        </p:spPr>
        <p:txBody>
          <a:bodyPr anchor="ctr">
            <a:normAutofit/>
          </a:bodyPr>
          <a:lstStyle/>
          <a:p>
            <a:r>
              <a:rPr lang="en-US" dirty="0"/>
              <a:t>Limitations and difficulties </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BF0368-FAF4-9038-0075-5AE227344E4E}"/>
              </a:ext>
            </a:extLst>
          </p:cNvPr>
          <p:cNvSpPr>
            <a:spLocks noGrp="1"/>
          </p:cNvSpPr>
          <p:nvPr>
            <p:ph idx="1"/>
          </p:nvPr>
        </p:nvSpPr>
        <p:spPr>
          <a:xfrm>
            <a:off x="4976636" y="1193800"/>
            <a:ext cx="6085091" cy="4699000"/>
          </a:xfrm>
        </p:spPr>
        <p:txBody>
          <a:bodyPr anchor="ctr">
            <a:normAutofit/>
          </a:bodyPr>
          <a:lstStyle/>
          <a:p>
            <a:r>
              <a:rPr lang="en-US" dirty="0"/>
              <a:t>Use of secondary data limited our access to and control over the data collected. </a:t>
            </a:r>
          </a:p>
          <a:p>
            <a:r>
              <a:rPr lang="en-US" dirty="0"/>
              <a:t>Use of API proved difficult.</a:t>
            </a:r>
          </a:p>
          <a:p>
            <a:r>
              <a:rPr lang="en-US" dirty="0"/>
              <a:t>Git push/pull/merge.</a:t>
            </a:r>
          </a:p>
          <a:p>
            <a:r>
              <a:rPr lang="en-US" dirty="0"/>
              <a:t>Large CSV files.</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5352659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A8581-80BF-5A7B-5B11-66084846E487}"/>
              </a:ext>
            </a:extLst>
          </p:cNvPr>
          <p:cNvSpPr>
            <a:spLocks noGrp="1"/>
          </p:cNvSpPr>
          <p:nvPr>
            <p:ph type="title"/>
          </p:nvPr>
        </p:nvSpPr>
        <p:spPr>
          <a:xfrm>
            <a:off x="882651" y="977028"/>
            <a:ext cx="3333410" cy="5237503"/>
          </a:xfrm>
        </p:spPr>
        <p:txBody>
          <a:bodyPr anchor="ctr">
            <a:normAutofit/>
          </a:bodyPr>
          <a:lstStyle/>
          <a:p>
            <a:r>
              <a:rPr lang="en-US" b="1" i="0">
                <a:effectLst/>
                <a:latin typeface="-apple-system"/>
              </a:rPr>
              <a:t>Links</a:t>
            </a:r>
            <a:endParaRPr lang="en-US"/>
          </a:p>
        </p:txBody>
      </p:sp>
      <p:sp>
        <p:nvSpPr>
          <p:cNvPr id="10"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396D30-3662-9755-F2F6-DE0C3589E6A7}"/>
              </a:ext>
            </a:extLst>
          </p:cNvPr>
          <p:cNvSpPr>
            <a:spLocks noGrp="1"/>
          </p:cNvSpPr>
          <p:nvPr>
            <p:ph idx="1"/>
          </p:nvPr>
        </p:nvSpPr>
        <p:spPr>
          <a:xfrm>
            <a:off x="5791954" y="977029"/>
            <a:ext cx="5428789" cy="5237503"/>
          </a:xfrm>
        </p:spPr>
        <p:txBody>
          <a:bodyPr anchor="ctr">
            <a:normAutofit/>
          </a:bodyPr>
          <a:lstStyle/>
          <a:p>
            <a:pPr marL="0" indent="0">
              <a:buNone/>
            </a:pPr>
            <a:r>
              <a:rPr lang="en-US">
                <a:solidFill>
                  <a:schemeClr val="bg1"/>
                </a:solidFill>
              </a:rPr>
              <a:t>Datasets</a:t>
            </a:r>
          </a:p>
          <a:p>
            <a:r>
              <a:rPr lang="en-US">
                <a:solidFill>
                  <a:schemeClr val="bg1"/>
                </a:solidFill>
                <a:hlinkClick r:id="rId2"/>
              </a:rPr>
              <a:t>OkCupid Profiles | Kaggle</a:t>
            </a:r>
            <a:endParaRPr lang="en-US">
              <a:solidFill>
                <a:schemeClr val="bg1"/>
              </a:solidFill>
            </a:endParaRPr>
          </a:p>
          <a:p>
            <a:r>
              <a:rPr lang="en-US">
                <a:solidFill>
                  <a:schemeClr val="bg1"/>
                </a:solidFill>
                <a:hlinkClick r:id="rId3"/>
              </a:rPr>
              <a:t>Tinder Dating App - Google Play Store Review | Kaggle</a:t>
            </a:r>
            <a:endParaRPr lang="en-US">
              <a:solidFill>
                <a:schemeClr val="bg1"/>
              </a:solidFill>
            </a:endParaRPr>
          </a:p>
          <a:p>
            <a:r>
              <a:rPr lang="en-US">
                <a:solidFill>
                  <a:schemeClr val="bg1"/>
                </a:solidFill>
                <a:hlinkClick r:id="rId4"/>
              </a:rPr>
              <a:t>Hinge Dating App - Google Play Store Review | Kaggle</a:t>
            </a:r>
            <a:endParaRPr lang="en-US">
              <a:solidFill>
                <a:schemeClr val="bg1"/>
              </a:solidFill>
            </a:endParaRPr>
          </a:p>
          <a:p>
            <a:r>
              <a:rPr lang="en-US">
                <a:solidFill>
                  <a:schemeClr val="bg1"/>
                </a:solidFill>
                <a:hlinkClick r:id="rId5"/>
              </a:rPr>
              <a:t>OkCupid Dating App - Google Play Store Reviews | Kaggle</a:t>
            </a:r>
            <a:endParaRPr lang="en-US">
              <a:solidFill>
                <a:schemeClr val="bg1"/>
              </a:solidFill>
            </a:endParaRPr>
          </a:p>
          <a:p>
            <a:r>
              <a:rPr lang="en-US">
                <a:solidFill>
                  <a:schemeClr val="bg1"/>
                </a:solidFill>
                <a:hlinkClick r:id="rId6"/>
              </a:rPr>
              <a:t>Tinder Millennial Match Rate | Kaggle</a:t>
            </a:r>
            <a:endParaRPr lang="en-US">
              <a:solidFill>
                <a:schemeClr val="bg1"/>
              </a:solidFill>
            </a:endParaRPr>
          </a:p>
          <a:p>
            <a:pPr marL="0" indent="0">
              <a:buNone/>
            </a:pPr>
            <a:r>
              <a:rPr lang="en-US">
                <a:solidFill>
                  <a:schemeClr val="bg1"/>
                </a:solidFill>
              </a:rPr>
              <a:t>API</a:t>
            </a:r>
          </a:p>
          <a:p>
            <a:r>
              <a:rPr lang="en-US">
                <a:solidFill>
                  <a:schemeClr val="bg1"/>
                </a:solidFill>
                <a:hlinkClick r:id="rId7"/>
              </a:rPr>
              <a:t>Free Stock APIs in JSON &amp; Excel | Alpha Vantage</a:t>
            </a:r>
            <a:endParaRPr lang="en-US">
              <a:solidFill>
                <a:schemeClr val="bg1"/>
              </a:solidFill>
            </a:endParaRPr>
          </a:p>
        </p:txBody>
      </p:sp>
    </p:spTree>
    <p:extLst>
      <p:ext uri="{BB962C8B-B14F-4D97-AF65-F5344CB8AC3E}">
        <p14:creationId xmlns:p14="http://schemas.microsoft.com/office/powerpoint/2010/main" val="340481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CC38282-FF6D-57E4-084F-F88E9688C409}"/>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Questions and comments</a:t>
            </a:r>
          </a:p>
        </p:txBody>
      </p:sp>
      <p:cxnSp>
        <p:nvCxnSpPr>
          <p:cNvPr id="83" name="Straight Connector 82">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6" name="Rectangle 85">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sk Questions to Improve Your Leadership">
            <a:extLst>
              <a:ext uri="{FF2B5EF4-FFF2-40B4-BE49-F238E27FC236}">
                <a16:creationId xmlns:a16="http://schemas.microsoft.com/office/drawing/2014/main" id="{B160B795-07D6-E916-29E6-84B3AC4CD0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2385" y="1116345"/>
            <a:ext cx="5154896" cy="386617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C59A-756C-39C0-3F3D-E4D08445356E}"/>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8F88198C-C1C2-1770-9F79-9C2816F30832}"/>
              </a:ext>
            </a:extLst>
          </p:cNvPr>
          <p:cNvSpPr>
            <a:spLocks noGrp="1"/>
          </p:cNvSpPr>
          <p:nvPr>
            <p:ph idx="1"/>
          </p:nvPr>
        </p:nvSpPr>
        <p:spPr/>
        <p:txBody>
          <a:bodyPr/>
          <a:lstStyle/>
          <a:p>
            <a:r>
              <a:rPr lang="en-US" b="0" i="0" dirty="0">
                <a:solidFill>
                  <a:srgbClr val="24292F"/>
                </a:solidFill>
                <a:effectLst/>
                <a:latin typeface="-apple-system"/>
              </a:rPr>
              <a:t>Our project will analyze the dating pool within the dating application </a:t>
            </a:r>
            <a:r>
              <a:rPr lang="en-US" b="0" i="0" dirty="0" err="1">
                <a:solidFill>
                  <a:srgbClr val="24292F"/>
                </a:solidFill>
                <a:effectLst/>
                <a:latin typeface="-apple-system"/>
              </a:rPr>
              <a:t>OkCupid</a:t>
            </a:r>
            <a:r>
              <a:rPr lang="en-US" b="0" i="0" dirty="0">
                <a:solidFill>
                  <a:srgbClr val="24292F"/>
                </a:solidFill>
                <a:effectLst/>
                <a:latin typeface="-apple-system"/>
              </a:rPr>
              <a:t>. </a:t>
            </a:r>
          </a:p>
          <a:p>
            <a:r>
              <a:rPr lang="en-US" b="0" i="0" dirty="0">
                <a:solidFill>
                  <a:srgbClr val="24292F"/>
                </a:solidFill>
                <a:effectLst/>
                <a:latin typeface="-apple-system"/>
              </a:rPr>
              <a:t>We will provide a summary of demographic data, including, g</a:t>
            </a:r>
            <a:r>
              <a:rPr lang="en-US" dirty="0">
                <a:solidFill>
                  <a:srgbClr val="24292F"/>
                </a:solidFill>
                <a:latin typeface="-apple-system"/>
              </a:rPr>
              <a:t>ender</a:t>
            </a:r>
            <a:r>
              <a:rPr lang="en-US" b="0" i="0" dirty="0">
                <a:solidFill>
                  <a:srgbClr val="24292F"/>
                </a:solidFill>
                <a:effectLst/>
                <a:latin typeface="-apple-system"/>
              </a:rPr>
              <a:t>, sexual orientation, zodiac sign and economic characteristics. </a:t>
            </a:r>
          </a:p>
          <a:p>
            <a:r>
              <a:rPr lang="en-US" dirty="0">
                <a:solidFill>
                  <a:srgbClr val="24292F"/>
                </a:solidFill>
                <a:latin typeface="-apple-system"/>
              </a:rPr>
              <a:t>In addition, w</a:t>
            </a:r>
            <a:r>
              <a:rPr lang="en-US" b="0" i="0" dirty="0">
                <a:solidFill>
                  <a:srgbClr val="24292F"/>
                </a:solidFill>
                <a:effectLst/>
                <a:latin typeface="-apple-system"/>
              </a:rPr>
              <a:t>e will be comparing the ratings and “success” rates of the apps to determine their efficiency. </a:t>
            </a:r>
          </a:p>
          <a:p>
            <a:r>
              <a:rPr lang="en-US" dirty="0">
                <a:solidFill>
                  <a:srgbClr val="24292F"/>
                </a:solidFill>
                <a:latin typeface="-apple-system"/>
              </a:rPr>
              <a:t>Lastly, we will be comparing the stock value of Match Group Inc (MTCH) and Bumble (BMBL) from 2019 – 2022.</a:t>
            </a:r>
            <a:endParaRPr lang="en-US" dirty="0"/>
          </a:p>
        </p:txBody>
      </p:sp>
    </p:spTree>
    <p:extLst>
      <p:ext uri="{BB962C8B-B14F-4D97-AF65-F5344CB8AC3E}">
        <p14:creationId xmlns:p14="http://schemas.microsoft.com/office/powerpoint/2010/main" val="252046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0636BDC2-4EEF-8D51-D8DE-33B781CD87AE}"/>
              </a:ext>
            </a:extLst>
          </p:cNvPr>
          <p:cNvPicPr>
            <a:picLocks noGrp="1" noChangeAspect="1"/>
          </p:cNvPicPr>
          <p:nvPr>
            <p:ph idx="1"/>
          </p:nvPr>
        </p:nvPicPr>
        <p:blipFill rotWithShape="1">
          <a:blip r:embed="rId3"/>
          <a:srcRect t="9953" r="-1" b="15045"/>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24D85-6888-9A6D-8263-BA23C940D4FA}"/>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What does the online dating pool look like?</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9F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466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6E5E383-EC7B-660A-CCA1-E7A85865456F}"/>
              </a:ext>
            </a:extLst>
          </p:cNvPr>
          <p:cNvSpPr>
            <a:spLocks noGrp="1"/>
          </p:cNvSpPr>
          <p:nvPr>
            <p:ph type="title"/>
          </p:nvPr>
        </p:nvSpPr>
        <p:spPr>
          <a:xfrm>
            <a:off x="7555992" y="707475"/>
            <a:ext cx="3157577" cy="1312001"/>
          </a:xfrm>
        </p:spPr>
        <p:txBody>
          <a:bodyPr vert="horz" lIns="91440" tIns="45720" rIns="91440" bIns="45720" rtlCol="0" anchor="t">
            <a:normAutofit/>
          </a:bodyPr>
          <a:lstStyle/>
          <a:p>
            <a:r>
              <a:rPr lang="en-US" sz="2800"/>
              <a:t>Gender</a:t>
            </a:r>
          </a:p>
        </p:txBody>
      </p:sp>
      <p:cxnSp>
        <p:nvCxnSpPr>
          <p:cNvPr id="75" name="Straight Connector 74">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0" name="Picture 2">
            <a:extLst>
              <a:ext uri="{FF2B5EF4-FFF2-40B4-BE49-F238E27FC236}">
                <a16:creationId xmlns:a16="http://schemas.microsoft.com/office/drawing/2014/main" id="{98289A09-B504-7F2E-D9EC-30768A666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1" b="9582"/>
          <a:stretch/>
        </p:blipFill>
        <p:spPr bwMode="auto">
          <a:xfrm>
            <a:off x="1136348" y="970601"/>
            <a:ext cx="5761020" cy="4980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5B9974-68CB-855F-F9EB-B1D378A2E156}"/>
              </a:ext>
            </a:extLst>
          </p:cNvPr>
          <p:cNvSpPr txBox="1"/>
          <p:nvPr/>
        </p:nvSpPr>
        <p:spPr>
          <a:xfrm>
            <a:off x="7554138" y="2273608"/>
            <a:ext cx="3159432" cy="3940925"/>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b="1" dirty="0"/>
              <a:t>Out of </a:t>
            </a:r>
            <a:r>
              <a:rPr lang="en-US" b="1"/>
              <a:t>OkCupid's</a:t>
            </a:r>
            <a:r>
              <a:rPr lang="en-US" b="1" dirty="0"/>
              <a:t> most recent data of 59,946 total users</a:t>
            </a:r>
            <a:endParaRPr lang="en-US"/>
          </a:p>
        </p:txBody>
      </p:sp>
    </p:spTree>
    <p:extLst>
      <p:ext uri="{BB962C8B-B14F-4D97-AF65-F5344CB8AC3E}">
        <p14:creationId xmlns:p14="http://schemas.microsoft.com/office/powerpoint/2010/main" val="22320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6BDF428-37AD-32EC-CE53-0B30B72BDF08}"/>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300" dirty="0"/>
              <a:t>Sexual Orientation</a:t>
            </a:r>
          </a:p>
        </p:txBody>
      </p:sp>
      <p:cxnSp>
        <p:nvCxnSpPr>
          <p:cNvPr id="23" name="Straight Connector 22">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7">
            <a:extLst>
              <a:ext uri="{FF2B5EF4-FFF2-40B4-BE49-F238E27FC236}">
                <a16:creationId xmlns:a16="http://schemas.microsoft.com/office/drawing/2014/main" id="{9E986563-268B-88A3-86CA-EE1A4F2A4E99}"/>
              </a:ext>
            </a:extLst>
          </p:cNvPr>
          <p:cNvSpPr>
            <a:spLocks noGrp="1"/>
          </p:cNvSpPr>
          <p:nvPr>
            <p:ph idx="1"/>
          </p:nvPr>
        </p:nvSpPr>
        <p:spPr>
          <a:xfrm>
            <a:off x="485695" y="3531204"/>
            <a:ext cx="3026557" cy="1603844"/>
          </a:xfrm>
        </p:spPr>
        <p:txBody>
          <a:bodyPr vert="horz" lIns="91440" tIns="91440" rIns="91440" bIns="91440" rtlCol="0">
            <a:normAutofit/>
          </a:bodyPr>
          <a:lstStyle/>
          <a:p>
            <a:pPr marL="0" indent="0">
              <a:buNone/>
            </a:pPr>
            <a:r>
              <a:rPr lang="en-US" sz="1600" cap="all" dirty="0"/>
              <a:t>Out of </a:t>
            </a:r>
            <a:r>
              <a:rPr lang="en-US" sz="1600" cap="all" dirty="0" err="1"/>
              <a:t>OkCupid's</a:t>
            </a:r>
            <a:r>
              <a:rPr lang="en-US" sz="1600" cap="all" dirty="0"/>
              <a:t> most recent data of 59,946 total users</a:t>
            </a:r>
          </a:p>
        </p:txBody>
      </p:sp>
      <p:pic>
        <p:nvPicPr>
          <p:cNvPr id="4" name="Content Placeholder 3">
            <a:extLst>
              <a:ext uri="{FF2B5EF4-FFF2-40B4-BE49-F238E27FC236}">
                <a16:creationId xmlns:a16="http://schemas.microsoft.com/office/drawing/2014/main" id="{B88D63A6-92DA-F6AA-12E2-B70F37AD987F}"/>
              </a:ext>
            </a:extLst>
          </p:cNvPr>
          <p:cNvPicPr>
            <a:picLocks noChangeAspect="1"/>
          </p:cNvPicPr>
          <p:nvPr/>
        </p:nvPicPr>
        <p:blipFill rotWithShape="1">
          <a:blip r:embed="rId3"/>
          <a:srcRect t="5534" b="14305"/>
          <a:stretch/>
        </p:blipFill>
        <p:spPr>
          <a:xfrm>
            <a:off x="5439711" y="729586"/>
            <a:ext cx="5175280" cy="4741210"/>
          </a:xfrm>
          <a:prstGeom prst="rect">
            <a:avLst/>
          </a:prstGeom>
        </p:spPr>
      </p:pic>
      <p:pic>
        <p:nvPicPr>
          <p:cNvPr id="25" name="Picture 24">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84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60B71149-EF12-409B-9E8F-12D4AD678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6C566F3-C07E-4D3A-BBEB-E92FCDC70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DC256AB-57DF-440C-6C90-6C4147C51B96}"/>
              </a:ext>
            </a:extLst>
          </p:cNvPr>
          <p:cNvSpPr>
            <a:spLocks noGrp="1"/>
          </p:cNvSpPr>
          <p:nvPr>
            <p:ph type="title"/>
          </p:nvPr>
        </p:nvSpPr>
        <p:spPr>
          <a:xfrm>
            <a:off x="1444467" y="802298"/>
            <a:ext cx="5541503" cy="2541431"/>
          </a:xfrm>
        </p:spPr>
        <p:txBody>
          <a:bodyPr vert="horz" lIns="91440" tIns="45720" rIns="91440" bIns="0" rtlCol="0" anchor="b">
            <a:normAutofit/>
          </a:bodyPr>
          <a:lstStyle/>
          <a:p>
            <a:r>
              <a:rPr lang="en-US" sz="5400"/>
              <a:t>Age</a:t>
            </a:r>
          </a:p>
        </p:txBody>
      </p:sp>
      <p:pic>
        <p:nvPicPr>
          <p:cNvPr id="3074" name="Picture 2" descr="alt text">
            <a:extLst>
              <a:ext uri="{FF2B5EF4-FFF2-40B4-BE49-F238E27FC236}">
                <a16:creationId xmlns:a16="http://schemas.microsoft.com/office/drawing/2014/main" id="{27F9508A-FF3E-E521-71A8-25139E5838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3594" y="504611"/>
            <a:ext cx="4074836" cy="244490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D4628083-088A-4340-9F78-79BB3B772B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2924" y="3526496"/>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78" name="Content Placeholder 3077">
            <a:extLst>
              <a:ext uri="{FF2B5EF4-FFF2-40B4-BE49-F238E27FC236}">
                <a16:creationId xmlns:a16="http://schemas.microsoft.com/office/drawing/2014/main" id="{C097DEC2-CEEC-41AE-00B4-7EB61D20BDCB}"/>
              </a:ext>
            </a:extLst>
          </p:cNvPr>
          <p:cNvSpPr>
            <a:spLocks noGrp="1"/>
          </p:cNvSpPr>
          <p:nvPr>
            <p:ph idx="1"/>
          </p:nvPr>
        </p:nvSpPr>
        <p:spPr>
          <a:xfrm>
            <a:off x="1444468" y="3531204"/>
            <a:ext cx="5541502" cy="977621"/>
          </a:xfrm>
        </p:spPr>
        <p:txBody>
          <a:bodyPr vert="horz" lIns="91440" tIns="91440" rIns="91440" bIns="91440" rtlCol="0">
            <a:normAutofit/>
          </a:bodyPr>
          <a:lstStyle/>
          <a:p>
            <a:pPr marL="0" indent="0">
              <a:buNone/>
            </a:pPr>
            <a:r>
              <a:rPr lang="en-US" sz="1800" cap="all"/>
              <a:t>Out of OkCupid's most recent data of 59,946 total users</a:t>
            </a:r>
          </a:p>
        </p:txBody>
      </p:sp>
      <p:pic>
        <p:nvPicPr>
          <p:cNvPr id="87" name="Picture 86">
            <a:extLst>
              <a:ext uri="{FF2B5EF4-FFF2-40B4-BE49-F238E27FC236}">
                <a16:creationId xmlns:a16="http://schemas.microsoft.com/office/drawing/2014/main" id="{219E7FDC-6797-4817-820D-2594ED9389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88">
            <a:extLst>
              <a:ext uri="{FF2B5EF4-FFF2-40B4-BE49-F238E27FC236}">
                <a16:creationId xmlns:a16="http://schemas.microsoft.com/office/drawing/2014/main" id="{C9DF5848-4888-4C68-B050-02B3D1032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70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AFDD-D3BA-6EE6-CAB3-A969D0C9BFBE}"/>
              </a:ext>
            </a:extLst>
          </p:cNvPr>
          <p:cNvSpPr>
            <a:spLocks noGrp="1"/>
          </p:cNvSpPr>
          <p:nvPr>
            <p:ph type="title"/>
          </p:nvPr>
        </p:nvSpPr>
        <p:spPr/>
        <p:txBody>
          <a:bodyPr/>
          <a:lstStyle/>
          <a:p>
            <a:r>
              <a:rPr lang="en-US" dirty="0"/>
              <a:t>Zodiac Sign</a:t>
            </a:r>
          </a:p>
        </p:txBody>
      </p:sp>
      <p:pic>
        <p:nvPicPr>
          <p:cNvPr id="4" name="Content Placeholder 3">
            <a:extLst>
              <a:ext uri="{FF2B5EF4-FFF2-40B4-BE49-F238E27FC236}">
                <a16:creationId xmlns:a16="http://schemas.microsoft.com/office/drawing/2014/main" id="{B3DD1867-0FC2-3867-500A-8A4DC97937DC}"/>
              </a:ext>
            </a:extLst>
          </p:cNvPr>
          <p:cNvPicPr>
            <a:picLocks noGrp="1" noChangeAspect="1"/>
          </p:cNvPicPr>
          <p:nvPr>
            <p:ph idx="1"/>
          </p:nvPr>
        </p:nvPicPr>
        <p:blipFill>
          <a:blip r:embed="rId2"/>
          <a:stretch>
            <a:fillRect/>
          </a:stretch>
        </p:blipFill>
        <p:spPr>
          <a:xfrm>
            <a:off x="3221302" y="2047632"/>
            <a:ext cx="5749396" cy="3449638"/>
          </a:xfrm>
          <a:prstGeom prst="rect">
            <a:avLst/>
          </a:prstGeom>
        </p:spPr>
      </p:pic>
      <p:sp>
        <p:nvSpPr>
          <p:cNvPr id="3" name="TextBox 2">
            <a:extLst>
              <a:ext uri="{FF2B5EF4-FFF2-40B4-BE49-F238E27FC236}">
                <a16:creationId xmlns:a16="http://schemas.microsoft.com/office/drawing/2014/main" id="{87C9E5AD-86C2-E8B5-3D3D-368AF72F45BA}"/>
              </a:ext>
            </a:extLst>
          </p:cNvPr>
          <p:cNvSpPr txBox="1"/>
          <p:nvPr/>
        </p:nvSpPr>
        <p:spPr>
          <a:xfrm>
            <a:off x="2737676" y="5650358"/>
            <a:ext cx="6716647" cy="369332"/>
          </a:xfrm>
          <a:prstGeom prst="rect">
            <a:avLst/>
          </a:prstGeom>
          <a:noFill/>
        </p:spPr>
        <p:txBody>
          <a:bodyPr wrap="none" rtlCol="0">
            <a:spAutoFit/>
          </a:bodyPr>
          <a:lstStyle/>
          <a:p>
            <a:r>
              <a:rPr lang="en-US" b="1" dirty="0"/>
              <a:t>Out of 59,946 total users only 48,890 shared their zodiac sign</a:t>
            </a:r>
            <a:endParaRPr lang="en-US" dirty="0"/>
          </a:p>
        </p:txBody>
      </p:sp>
    </p:spTree>
    <p:extLst>
      <p:ext uri="{BB962C8B-B14F-4D97-AF65-F5344CB8AC3E}">
        <p14:creationId xmlns:p14="http://schemas.microsoft.com/office/powerpoint/2010/main" val="217497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C8BA-BA29-3123-D594-FADC2F0CFFC0}"/>
              </a:ext>
            </a:extLst>
          </p:cNvPr>
          <p:cNvSpPr>
            <a:spLocks noGrp="1"/>
          </p:cNvSpPr>
          <p:nvPr>
            <p:ph type="title"/>
          </p:nvPr>
        </p:nvSpPr>
        <p:spPr/>
        <p:txBody>
          <a:bodyPr/>
          <a:lstStyle/>
          <a:p>
            <a:r>
              <a:rPr lang="en-US">
                <a:solidFill>
                  <a:srgbClr val="24292F"/>
                </a:solidFill>
                <a:latin typeface="-apple-system"/>
              </a:rPr>
              <a:t>economic characteristics</a:t>
            </a:r>
            <a:endParaRPr lang="en-US" dirty="0"/>
          </a:p>
        </p:txBody>
      </p:sp>
      <p:pic>
        <p:nvPicPr>
          <p:cNvPr id="4098" name="Picture 2" descr="alt text">
            <a:extLst>
              <a:ext uri="{FF2B5EF4-FFF2-40B4-BE49-F238E27FC236}">
                <a16:creationId xmlns:a16="http://schemas.microsoft.com/office/drawing/2014/main" id="{FD266248-B435-DD6B-F1B5-EBAE749B91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61964" y="1992190"/>
            <a:ext cx="6468071"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11AC24-E031-F21F-9E11-770078F9B0ED}"/>
              </a:ext>
            </a:extLst>
          </p:cNvPr>
          <p:cNvSpPr txBox="1"/>
          <p:nvPr/>
        </p:nvSpPr>
        <p:spPr>
          <a:xfrm>
            <a:off x="2251710" y="5441828"/>
            <a:ext cx="7688580" cy="923330"/>
          </a:xfrm>
          <a:prstGeom prst="rect">
            <a:avLst/>
          </a:prstGeom>
          <a:noFill/>
        </p:spPr>
        <p:txBody>
          <a:bodyPr wrap="none" rtlCol="0">
            <a:spAutoFit/>
          </a:bodyPr>
          <a:lstStyle/>
          <a:p>
            <a:r>
              <a:rPr lang="en-US" b="1"/>
              <a:t>Out of 35,829 male users only 8,391 responded to their income level</a:t>
            </a:r>
          </a:p>
          <a:p>
            <a:r>
              <a:rPr lang="en-US" b="1"/>
              <a:t>Out of 24,117 female users only 3,113 responded to their income level</a:t>
            </a:r>
          </a:p>
          <a:p>
            <a:endParaRPr lang="en-US" dirty="0"/>
          </a:p>
        </p:txBody>
      </p:sp>
    </p:spTree>
    <p:extLst>
      <p:ext uri="{BB962C8B-B14F-4D97-AF65-F5344CB8AC3E}">
        <p14:creationId xmlns:p14="http://schemas.microsoft.com/office/powerpoint/2010/main" val="15708981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260</TotalTime>
  <Words>520</Words>
  <Application>Microsoft Macintosh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-apple-system</vt:lpstr>
      <vt:lpstr>Arial</vt:lpstr>
      <vt:lpstr>Gill Sans MT</vt:lpstr>
      <vt:lpstr>Gallery</vt:lpstr>
      <vt:lpstr>Exploratory Analysis of Dating Applications</vt:lpstr>
      <vt:lpstr>Background</vt:lpstr>
      <vt:lpstr>Thesis</vt:lpstr>
      <vt:lpstr>What does the online dating pool look like?</vt:lpstr>
      <vt:lpstr>Gender</vt:lpstr>
      <vt:lpstr>Sexual Orientation</vt:lpstr>
      <vt:lpstr>Age</vt:lpstr>
      <vt:lpstr>Zodiac Sign</vt:lpstr>
      <vt:lpstr>economic characteristics</vt:lpstr>
      <vt:lpstr>When comparing OkCupid, Tinder, and Hinge, which app is the best rated?</vt:lpstr>
      <vt:lpstr>(1-5) Star ratings form the Google Play Store reviews as of May 2022</vt:lpstr>
      <vt:lpstr>Comparison of all three total app reviews</vt:lpstr>
      <vt:lpstr>How successful are these apps?</vt:lpstr>
      <vt:lpstr>Match Rate </vt:lpstr>
      <vt:lpstr>Success Rate </vt:lpstr>
      <vt:lpstr>Has there been a change in the companies grows due to the pandemic?</vt:lpstr>
      <vt:lpstr>Quarterly Stocks Reports </vt:lpstr>
      <vt:lpstr>Conclusion</vt:lpstr>
      <vt:lpstr>Limitations and difficulties </vt:lpstr>
      <vt:lpstr>Limitations and difficulties </vt:lpstr>
      <vt:lpstr>Links</vt:lpstr>
      <vt:lpstr>Questions and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Dating Applications </dc:title>
  <dc:creator>Ramiro C. Gomez</dc:creator>
  <cp:lastModifiedBy>ramiro cervantes</cp:lastModifiedBy>
  <cp:revision>10</cp:revision>
  <dcterms:created xsi:type="dcterms:W3CDTF">2022-05-20T15:20:16Z</dcterms:created>
  <dcterms:modified xsi:type="dcterms:W3CDTF">2022-05-21T07:22:34Z</dcterms:modified>
</cp:coreProperties>
</file>